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107"/>
    <p:restoredTop sz="96327"/>
  </p:normalViewPr>
  <p:slideViewPr>
    <p:cSldViewPr snapToGrid="0">
      <p:cViewPr>
        <p:scale>
          <a:sx n="98" d="100"/>
          <a:sy n="98" d="100"/>
        </p:scale>
        <p:origin x="888" y="-30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F526C-3008-8546-BDF7-43700DF4D0B6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7E945-EF17-BD4D-A59D-2CBC6C4C9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49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F526C-3008-8546-BDF7-43700DF4D0B6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7E945-EF17-BD4D-A59D-2CBC6C4C9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692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F526C-3008-8546-BDF7-43700DF4D0B6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7E945-EF17-BD4D-A59D-2CBC6C4C9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416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F526C-3008-8546-BDF7-43700DF4D0B6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7E945-EF17-BD4D-A59D-2CBC6C4C9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673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F526C-3008-8546-BDF7-43700DF4D0B6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7E945-EF17-BD4D-A59D-2CBC6C4C9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10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F526C-3008-8546-BDF7-43700DF4D0B6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7E945-EF17-BD4D-A59D-2CBC6C4C9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464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F526C-3008-8546-BDF7-43700DF4D0B6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7E945-EF17-BD4D-A59D-2CBC6C4C9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540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F526C-3008-8546-BDF7-43700DF4D0B6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7E945-EF17-BD4D-A59D-2CBC6C4C9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204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F526C-3008-8546-BDF7-43700DF4D0B6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7E945-EF17-BD4D-A59D-2CBC6C4C9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427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F526C-3008-8546-BDF7-43700DF4D0B6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7E945-EF17-BD4D-A59D-2CBC6C4C9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204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F526C-3008-8546-BDF7-43700DF4D0B6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7E945-EF17-BD4D-A59D-2CBC6C4C9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067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DF526C-3008-8546-BDF7-43700DF4D0B6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7E945-EF17-BD4D-A59D-2CBC6C4C9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596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 descr="A blue background with green and yellow objects&#10;&#10;Description automatically generated">
            <a:extLst>
              <a:ext uri="{FF2B5EF4-FFF2-40B4-BE49-F238E27FC236}">
                <a16:creationId xmlns:a16="http://schemas.microsoft.com/office/drawing/2014/main" id="{0960BA53-D9D0-058B-11F0-31958CD7A7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6858001" cy="9906000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90001585-8371-70D5-40EF-E84AD1E12D8C}"/>
              </a:ext>
            </a:extLst>
          </p:cNvPr>
          <p:cNvSpPr txBox="1"/>
          <p:nvPr/>
        </p:nvSpPr>
        <p:spPr>
          <a:xfrm>
            <a:off x="466183" y="2208887"/>
            <a:ext cx="5925631" cy="66507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900"/>
              </a:lnSpc>
            </a:pPr>
            <a:r>
              <a:rPr lang="en-SG" sz="1300" b="1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CHILLED APPETISER</a:t>
            </a:r>
            <a:endParaRPr lang="en-SG" sz="1300" dirty="0">
              <a:solidFill>
                <a:schemeClr val="bg1"/>
              </a:solidFill>
              <a:effectLst/>
              <a:latin typeface="Aptos Display" panose="020B0004020202020204" pitchFamily="34" charset="0"/>
              <a:ea typeface="Times New Roman" panose="02020603050405020304" pitchFamily="18" charset="0"/>
            </a:endParaRPr>
          </a:p>
          <a:p>
            <a:pPr algn="ctr">
              <a:lnSpc>
                <a:spcPts val="1900"/>
              </a:lnSpc>
            </a:pPr>
            <a:r>
              <a:rPr lang="en-SG" sz="1300" i="1" dirty="0" err="1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Gado</a:t>
            </a:r>
            <a:r>
              <a:rPr lang="en-SG" sz="1300" i="1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SG" sz="1300" i="1" dirty="0" err="1">
                <a:solidFill>
                  <a:schemeClr val="bg1"/>
                </a:solidFill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</a:t>
            </a:r>
            <a:r>
              <a:rPr lang="en-SG" sz="1300" i="1" dirty="0" err="1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ado</a:t>
            </a:r>
            <a:r>
              <a:rPr lang="en-SG" sz="1300" i="1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/ </a:t>
            </a:r>
            <a:r>
              <a:rPr lang="en-SG" sz="1300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Boiled Vegetables with </a:t>
            </a:r>
            <a:r>
              <a:rPr lang="en-SG" sz="1300" dirty="0" err="1">
                <a:solidFill>
                  <a:schemeClr val="bg1"/>
                </a:solidFill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</a:t>
            </a:r>
            <a:r>
              <a:rPr lang="en-SG" sz="1300" dirty="0" err="1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eancurd</a:t>
            </a:r>
            <a:r>
              <a:rPr lang="en-SG" sz="1300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with Peanut Dip</a:t>
            </a:r>
            <a:endParaRPr lang="en-SG" sz="1300" dirty="0">
              <a:solidFill>
                <a:schemeClr val="bg1"/>
              </a:solidFill>
              <a:effectLst/>
              <a:latin typeface="Aptos Display" panose="020B0004020202020204" pitchFamily="34" charset="0"/>
              <a:ea typeface="Times New Roman" panose="02020603050405020304" pitchFamily="18" charset="0"/>
            </a:endParaRPr>
          </a:p>
          <a:p>
            <a:pPr algn="ctr">
              <a:lnSpc>
                <a:spcPts val="1900"/>
              </a:lnSpc>
            </a:pPr>
            <a:r>
              <a:rPr lang="en-SG" sz="1300" i="1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Sambal </a:t>
            </a:r>
            <a:r>
              <a:rPr lang="en-SG" sz="1300" i="1" dirty="0" err="1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Telur</a:t>
            </a:r>
            <a:r>
              <a:rPr lang="en-SG" sz="1300" i="1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Goreng / </a:t>
            </a:r>
            <a:r>
              <a:rPr lang="en-SG" sz="1300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Fried </a:t>
            </a:r>
            <a:r>
              <a:rPr lang="en-SG" sz="1300" dirty="0">
                <a:solidFill>
                  <a:schemeClr val="bg1"/>
                </a:solidFill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</a:t>
            </a:r>
            <a:r>
              <a:rPr lang="en-SG" sz="1300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ggs with Spicy Sambal </a:t>
            </a:r>
            <a:r>
              <a:rPr lang="en-SG" sz="1300" dirty="0">
                <a:solidFill>
                  <a:schemeClr val="bg1"/>
                </a:solidFill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</a:t>
            </a:r>
            <a:r>
              <a:rPr lang="en-SG" sz="1300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auce</a:t>
            </a:r>
            <a:endParaRPr lang="en-SG" sz="1300" dirty="0">
              <a:solidFill>
                <a:schemeClr val="bg1"/>
              </a:solidFill>
              <a:effectLst/>
              <a:latin typeface="Aptos Display" panose="020B0004020202020204" pitchFamily="34" charset="0"/>
              <a:ea typeface="Times New Roman" panose="02020603050405020304" pitchFamily="18" charset="0"/>
            </a:endParaRPr>
          </a:p>
          <a:p>
            <a:pPr algn="ctr">
              <a:lnSpc>
                <a:spcPts val="1900"/>
              </a:lnSpc>
            </a:pPr>
            <a:r>
              <a:rPr lang="en-SG" sz="1300" i="1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Rojak </a:t>
            </a:r>
            <a:r>
              <a:rPr lang="en-SG" sz="1300" i="1" dirty="0" err="1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Cingur</a:t>
            </a:r>
            <a:r>
              <a:rPr lang="en-SG" sz="1300" i="1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/ </a:t>
            </a:r>
            <a:r>
              <a:rPr lang="en-SG" sz="1300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Fruit Salad with Spicy Tamarind </a:t>
            </a:r>
            <a:r>
              <a:rPr lang="en-SG" sz="1300" dirty="0">
                <a:solidFill>
                  <a:schemeClr val="bg1"/>
                </a:solidFill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</a:t>
            </a:r>
            <a:r>
              <a:rPr lang="en-SG" sz="1300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ressing</a:t>
            </a:r>
            <a:endParaRPr lang="en-SG" sz="1300" dirty="0">
              <a:solidFill>
                <a:schemeClr val="bg1"/>
              </a:solidFill>
              <a:effectLst/>
              <a:latin typeface="Aptos Display" panose="020B0004020202020204" pitchFamily="34" charset="0"/>
              <a:ea typeface="Times New Roman" panose="02020603050405020304" pitchFamily="18" charset="0"/>
            </a:endParaRPr>
          </a:p>
          <a:p>
            <a:pPr algn="ctr">
              <a:lnSpc>
                <a:spcPts val="1900"/>
              </a:lnSpc>
            </a:pPr>
            <a:r>
              <a:rPr lang="en-SG" sz="1300" i="1" dirty="0" err="1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Asinan</a:t>
            </a:r>
            <a:r>
              <a:rPr lang="en-SG" sz="1300" i="1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/ </a:t>
            </a:r>
            <a:r>
              <a:rPr lang="en-SG" sz="1300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Pickled Fruits</a:t>
            </a:r>
            <a:endParaRPr lang="en-SG" sz="1300" dirty="0">
              <a:solidFill>
                <a:schemeClr val="bg1"/>
              </a:solidFill>
              <a:effectLst/>
              <a:latin typeface="Aptos Display" panose="020B0004020202020204" pitchFamily="34" charset="0"/>
              <a:ea typeface="Times New Roman" panose="02020603050405020304" pitchFamily="18" charset="0"/>
            </a:endParaRPr>
          </a:p>
          <a:p>
            <a:pPr algn="ctr">
              <a:lnSpc>
                <a:spcPts val="1900"/>
              </a:lnSpc>
            </a:pPr>
            <a:r>
              <a:rPr lang="en-SG" sz="1300" b="1" u="none" strike="noStrike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SG" sz="1300" dirty="0">
              <a:solidFill>
                <a:schemeClr val="bg1"/>
              </a:solidFill>
              <a:effectLst/>
              <a:latin typeface="Aptos Display" panose="020B0004020202020204" pitchFamily="34" charset="0"/>
              <a:ea typeface="Times New Roman" panose="02020603050405020304" pitchFamily="18" charset="0"/>
            </a:endParaRPr>
          </a:p>
          <a:p>
            <a:pPr algn="ctr">
              <a:lnSpc>
                <a:spcPts val="1900"/>
              </a:lnSpc>
            </a:pPr>
            <a:r>
              <a:rPr lang="en-SG" sz="1300" b="1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BOILING POT</a:t>
            </a:r>
            <a:endParaRPr lang="en-SG" sz="1300" b="1" dirty="0">
              <a:solidFill>
                <a:schemeClr val="bg1"/>
              </a:solidFill>
              <a:effectLst/>
              <a:latin typeface="Aptos Display" panose="020B0004020202020204" pitchFamily="34" charset="0"/>
              <a:ea typeface="Times New Roman" panose="02020603050405020304" pitchFamily="18" charset="0"/>
            </a:endParaRPr>
          </a:p>
          <a:p>
            <a:pPr algn="ctr">
              <a:lnSpc>
                <a:spcPts val="1900"/>
              </a:lnSpc>
            </a:pPr>
            <a:r>
              <a:rPr lang="en-SG" sz="1300" i="1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Soto </a:t>
            </a:r>
            <a:r>
              <a:rPr lang="en-SG" sz="1300" i="1" dirty="0" err="1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Ayam</a:t>
            </a:r>
            <a:r>
              <a:rPr lang="en-SG" sz="1300" i="1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/ </a:t>
            </a:r>
            <a:r>
              <a:rPr lang="en-SG" sz="1300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Indonesia Turmeric Chicken </a:t>
            </a:r>
            <a:r>
              <a:rPr lang="en-SG" sz="1300" dirty="0">
                <a:solidFill>
                  <a:schemeClr val="bg1"/>
                </a:solidFill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</a:t>
            </a:r>
            <a:r>
              <a:rPr lang="en-SG" sz="1300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roth</a:t>
            </a:r>
            <a:endParaRPr lang="en-SG" sz="1300" dirty="0">
              <a:solidFill>
                <a:schemeClr val="bg1"/>
              </a:solidFill>
              <a:effectLst/>
              <a:latin typeface="Aptos Display" panose="020B0004020202020204" pitchFamily="34" charset="0"/>
              <a:ea typeface="Times New Roman" panose="02020603050405020304" pitchFamily="18" charset="0"/>
            </a:endParaRPr>
          </a:p>
          <a:p>
            <a:pPr algn="ctr">
              <a:lnSpc>
                <a:spcPts val="1900"/>
              </a:lnSpc>
            </a:pPr>
            <a:r>
              <a:rPr lang="en-SG" sz="1300" i="1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Sup </a:t>
            </a:r>
            <a:r>
              <a:rPr lang="en-SG" sz="1300" i="1" dirty="0" err="1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Buntut</a:t>
            </a:r>
            <a:r>
              <a:rPr lang="en-SG" sz="1300" i="1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/ </a:t>
            </a:r>
            <a:r>
              <a:rPr lang="en-SG" sz="1300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Beef Oxtail Herbed Broth  </a:t>
            </a:r>
            <a:endParaRPr lang="en-SG" sz="1300" dirty="0">
              <a:solidFill>
                <a:schemeClr val="bg1"/>
              </a:solidFill>
              <a:effectLst/>
              <a:latin typeface="Aptos Display" panose="020B0004020202020204" pitchFamily="34" charset="0"/>
              <a:ea typeface="Times New Roman" panose="02020603050405020304" pitchFamily="18" charset="0"/>
            </a:endParaRPr>
          </a:p>
          <a:p>
            <a:pPr algn="ctr">
              <a:lnSpc>
                <a:spcPts val="1900"/>
              </a:lnSpc>
            </a:pPr>
            <a:r>
              <a:rPr lang="en-SG" sz="1300" b="1" u="none" strike="noStrike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SG" sz="1300" dirty="0">
              <a:solidFill>
                <a:schemeClr val="bg1"/>
              </a:solidFill>
              <a:effectLst/>
              <a:latin typeface="Aptos Display" panose="020B0004020202020204" pitchFamily="34" charset="0"/>
              <a:ea typeface="Times New Roman" panose="02020603050405020304" pitchFamily="18" charset="0"/>
            </a:endParaRPr>
          </a:p>
          <a:p>
            <a:pPr algn="ctr">
              <a:lnSpc>
                <a:spcPts val="1900"/>
              </a:lnSpc>
            </a:pPr>
            <a:r>
              <a:rPr lang="en-SG" sz="1300" b="1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HEATING LAMP</a:t>
            </a:r>
            <a:endParaRPr lang="en-SG" sz="1300" b="1" dirty="0">
              <a:solidFill>
                <a:schemeClr val="bg1"/>
              </a:solidFill>
              <a:effectLst/>
              <a:latin typeface="Aptos Display" panose="020B0004020202020204" pitchFamily="34" charset="0"/>
              <a:ea typeface="Times New Roman" panose="02020603050405020304" pitchFamily="18" charset="0"/>
            </a:endParaRPr>
          </a:p>
          <a:p>
            <a:pPr algn="ctr">
              <a:lnSpc>
                <a:spcPts val="1900"/>
              </a:lnSpc>
            </a:pPr>
            <a:r>
              <a:rPr lang="en-SG" sz="1300" i="1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Lumpia / </a:t>
            </a:r>
            <a:r>
              <a:rPr lang="en-SG" sz="1300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Fried Spring Roll</a:t>
            </a:r>
            <a:endParaRPr lang="en-SG" sz="1300" dirty="0">
              <a:solidFill>
                <a:schemeClr val="bg1"/>
              </a:solidFill>
              <a:effectLst/>
              <a:latin typeface="Aptos Display" panose="020B0004020202020204" pitchFamily="34" charset="0"/>
              <a:ea typeface="Times New Roman" panose="02020603050405020304" pitchFamily="18" charset="0"/>
            </a:endParaRPr>
          </a:p>
          <a:p>
            <a:pPr algn="ctr">
              <a:lnSpc>
                <a:spcPts val="1900"/>
              </a:lnSpc>
            </a:pPr>
            <a:r>
              <a:rPr lang="en-SG" sz="1300" i="1" dirty="0" err="1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Bagedil</a:t>
            </a:r>
            <a:r>
              <a:rPr lang="en-SG" sz="1300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/ Mashed Potato </a:t>
            </a:r>
            <a:r>
              <a:rPr lang="en-SG" sz="1300" dirty="0">
                <a:solidFill>
                  <a:schemeClr val="bg1"/>
                </a:solidFill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</a:t>
            </a:r>
            <a:r>
              <a:rPr lang="en-SG" sz="1300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atties</a:t>
            </a:r>
            <a:endParaRPr lang="en-SG" sz="1300" dirty="0">
              <a:solidFill>
                <a:schemeClr val="bg1"/>
              </a:solidFill>
              <a:effectLst/>
              <a:latin typeface="Aptos Display" panose="020B0004020202020204" pitchFamily="34" charset="0"/>
              <a:ea typeface="Times New Roman" panose="02020603050405020304" pitchFamily="18" charset="0"/>
            </a:endParaRPr>
          </a:p>
          <a:p>
            <a:pPr marL="457200" indent="-457200" algn="ctr">
              <a:lnSpc>
                <a:spcPts val="1900"/>
              </a:lnSpc>
            </a:pPr>
            <a:r>
              <a:rPr lang="en-SG" sz="1300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SG" sz="1300" dirty="0">
              <a:solidFill>
                <a:schemeClr val="bg1"/>
              </a:solidFill>
              <a:effectLst/>
              <a:latin typeface="Aptos Display" panose="020B0004020202020204" pitchFamily="34" charset="0"/>
              <a:ea typeface="Times New Roman" panose="02020603050405020304" pitchFamily="18" charset="0"/>
            </a:endParaRPr>
          </a:p>
          <a:p>
            <a:pPr algn="ctr">
              <a:lnSpc>
                <a:spcPts val="1900"/>
              </a:lnSpc>
            </a:pPr>
            <a:r>
              <a:rPr lang="en-SG" sz="1300" b="1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KERUPOK / CRACKER</a:t>
            </a:r>
            <a:endParaRPr lang="en-SG" sz="1300" dirty="0">
              <a:solidFill>
                <a:schemeClr val="bg1"/>
              </a:solidFill>
              <a:effectLst/>
              <a:latin typeface="Aptos Display" panose="020B0004020202020204" pitchFamily="34" charset="0"/>
              <a:ea typeface="Times New Roman" panose="02020603050405020304" pitchFamily="18" charset="0"/>
            </a:endParaRPr>
          </a:p>
          <a:p>
            <a:pPr algn="ctr">
              <a:lnSpc>
                <a:spcPts val="1900"/>
              </a:lnSpc>
            </a:pPr>
            <a:r>
              <a:rPr lang="en-SG" sz="1300" i="1" dirty="0" err="1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Udang</a:t>
            </a:r>
            <a:r>
              <a:rPr lang="en-SG" sz="1300" i="1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/ Prawn</a:t>
            </a:r>
            <a:endParaRPr lang="en-SG" sz="1300" dirty="0">
              <a:solidFill>
                <a:schemeClr val="bg1"/>
              </a:solidFill>
              <a:effectLst/>
              <a:latin typeface="Aptos Display" panose="020B0004020202020204" pitchFamily="34" charset="0"/>
              <a:ea typeface="Times New Roman" panose="02020603050405020304" pitchFamily="18" charset="0"/>
            </a:endParaRPr>
          </a:p>
          <a:p>
            <a:pPr algn="ctr">
              <a:lnSpc>
                <a:spcPts val="1900"/>
              </a:lnSpc>
            </a:pPr>
            <a:r>
              <a:rPr lang="en-SG" sz="1300" i="1" dirty="0" err="1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Emping</a:t>
            </a:r>
            <a:r>
              <a:rPr lang="en-SG" sz="1300" i="1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SG" sz="1300" i="1" dirty="0" err="1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belinjo</a:t>
            </a:r>
            <a:r>
              <a:rPr lang="en-SG" sz="1300" i="1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/ </a:t>
            </a:r>
            <a:r>
              <a:rPr lang="en-SG" sz="1300" i="1" dirty="0" err="1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Melinjo</a:t>
            </a:r>
            <a:r>
              <a:rPr lang="en-SG" sz="1300" i="1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fruit</a:t>
            </a:r>
            <a:endParaRPr lang="en-SG" sz="1300" dirty="0">
              <a:solidFill>
                <a:schemeClr val="bg1"/>
              </a:solidFill>
              <a:effectLst/>
              <a:latin typeface="Aptos Display" panose="020B0004020202020204" pitchFamily="34" charset="0"/>
              <a:ea typeface="Times New Roman" panose="02020603050405020304" pitchFamily="18" charset="0"/>
            </a:endParaRPr>
          </a:p>
          <a:p>
            <a:pPr algn="ctr">
              <a:lnSpc>
                <a:spcPts val="1900"/>
              </a:lnSpc>
            </a:pPr>
            <a:r>
              <a:rPr lang="en-SG" sz="1300" i="1" dirty="0" err="1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Singkong</a:t>
            </a:r>
            <a:r>
              <a:rPr lang="en-SG" sz="1300" i="1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/ Cassava</a:t>
            </a:r>
            <a:endParaRPr lang="en-SG" sz="1300" dirty="0">
              <a:solidFill>
                <a:schemeClr val="bg1"/>
              </a:solidFill>
              <a:effectLst/>
              <a:latin typeface="Aptos Display" panose="020B0004020202020204" pitchFamily="34" charset="0"/>
              <a:ea typeface="Times New Roman" panose="02020603050405020304" pitchFamily="18" charset="0"/>
            </a:endParaRPr>
          </a:p>
          <a:p>
            <a:pPr algn="ctr">
              <a:lnSpc>
                <a:spcPts val="1900"/>
              </a:lnSpc>
            </a:pPr>
            <a:r>
              <a:rPr lang="en-SG" sz="1300" i="1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Pisang / Banana</a:t>
            </a:r>
          </a:p>
          <a:p>
            <a:pPr algn="ctr">
              <a:lnSpc>
                <a:spcPts val="1900"/>
              </a:lnSpc>
            </a:pPr>
            <a:endParaRPr lang="en-SG" sz="1300" i="1" dirty="0">
              <a:solidFill>
                <a:schemeClr val="bg1"/>
              </a:solidFill>
              <a:latin typeface="Aptos Display" panose="020B000402020202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ctr">
              <a:lnSpc>
                <a:spcPts val="1900"/>
              </a:lnSpc>
            </a:pPr>
            <a:r>
              <a:rPr lang="en-SG" sz="1300" b="1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MAIN SIGNATURES</a:t>
            </a:r>
            <a:endParaRPr lang="en-SG" sz="1300" dirty="0">
              <a:solidFill>
                <a:schemeClr val="bg1"/>
              </a:solidFill>
              <a:effectLst/>
              <a:latin typeface="Aptos Display" panose="020B0004020202020204" pitchFamily="34" charset="0"/>
              <a:ea typeface="Times New Roman" panose="02020603050405020304" pitchFamily="18" charset="0"/>
            </a:endParaRPr>
          </a:p>
          <a:p>
            <a:pPr algn="ctr">
              <a:lnSpc>
                <a:spcPts val="1900"/>
              </a:lnSpc>
            </a:pPr>
            <a:r>
              <a:rPr lang="en-SG" sz="1300" u="sng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Rotation 3 Dishes</a:t>
            </a:r>
            <a:endParaRPr lang="en-SG" sz="1300" dirty="0">
              <a:solidFill>
                <a:schemeClr val="bg1"/>
              </a:solidFill>
              <a:effectLst/>
              <a:latin typeface="Aptos Display" panose="020B0004020202020204" pitchFamily="34" charset="0"/>
              <a:ea typeface="Times New Roman" panose="02020603050405020304" pitchFamily="18" charset="0"/>
            </a:endParaRPr>
          </a:p>
          <a:p>
            <a:pPr algn="ctr">
              <a:lnSpc>
                <a:spcPts val="1900"/>
              </a:lnSpc>
            </a:pPr>
            <a:r>
              <a:rPr lang="en-SG" sz="1300" i="1" dirty="0" err="1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Udang</a:t>
            </a:r>
            <a:r>
              <a:rPr lang="en-SG" sz="1300" i="1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Sambal </a:t>
            </a:r>
            <a:r>
              <a:rPr lang="en-SG" sz="1300" i="1" dirty="0" err="1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Petai</a:t>
            </a:r>
            <a:r>
              <a:rPr lang="en-SG" sz="1300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/ Shrimp and Sambal Beans </a:t>
            </a:r>
            <a:endParaRPr lang="en-SG" sz="1300" dirty="0">
              <a:solidFill>
                <a:schemeClr val="bg1"/>
              </a:solidFill>
              <a:effectLst/>
              <a:latin typeface="Aptos Display" panose="020B0004020202020204" pitchFamily="34" charset="0"/>
              <a:ea typeface="Times New Roman" panose="02020603050405020304" pitchFamily="18" charset="0"/>
            </a:endParaRPr>
          </a:p>
          <a:p>
            <a:pPr algn="ctr">
              <a:lnSpc>
                <a:spcPts val="1900"/>
              </a:lnSpc>
            </a:pPr>
            <a:r>
              <a:rPr lang="en-SG" sz="1300" i="1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Ikan Assam </a:t>
            </a:r>
            <a:r>
              <a:rPr lang="en-SG" sz="1300" i="1" dirty="0" err="1">
                <a:solidFill>
                  <a:schemeClr val="bg1"/>
                </a:solidFill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</a:t>
            </a:r>
            <a:r>
              <a:rPr lang="en-SG" sz="1300" i="1" dirty="0" err="1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edas</a:t>
            </a:r>
            <a:r>
              <a:rPr lang="en-SG" sz="1300" i="1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/ </a:t>
            </a:r>
            <a:r>
              <a:rPr lang="en-SG" sz="1300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Fish in Spicy Tamarind </a:t>
            </a:r>
            <a:r>
              <a:rPr lang="en-SG" sz="1300" dirty="0">
                <a:solidFill>
                  <a:schemeClr val="bg1"/>
                </a:solidFill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</a:t>
            </a:r>
            <a:r>
              <a:rPr lang="en-SG" sz="1300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auce</a:t>
            </a:r>
            <a:endParaRPr lang="en-SG" sz="1300" dirty="0">
              <a:solidFill>
                <a:schemeClr val="bg1"/>
              </a:solidFill>
              <a:latin typeface="Aptos Display" panose="020B0004020202020204" pitchFamily="34" charset="0"/>
              <a:ea typeface="Times New Roman" panose="02020603050405020304" pitchFamily="18" charset="0"/>
            </a:endParaRPr>
          </a:p>
          <a:p>
            <a:pPr algn="ctr">
              <a:lnSpc>
                <a:spcPts val="1900"/>
              </a:lnSpc>
            </a:pPr>
            <a:r>
              <a:rPr lang="en-SG" sz="1300" i="1" dirty="0" err="1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Sotong</a:t>
            </a:r>
            <a:r>
              <a:rPr lang="en-SG" sz="1300" i="1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Assam </a:t>
            </a:r>
            <a:r>
              <a:rPr lang="en-SG" sz="1300" i="1" dirty="0" err="1">
                <a:solidFill>
                  <a:schemeClr val="bg1"/>
                </a:solidFill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</a:t>
            </a:r>
            <a:r>
              <a:rPr lang="en-SG" sz="1300" i="1" dirty="0" err="1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edas</a:t>
            </a:r>
            <a:r>
              <a:rPr lang="en-SG" sz="1300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/ Squid Ring in Spicy and Sour Sauce</a:t>
            </a:r>
            <a:endParaRPr lang="en-SG" sz="1300" dirty="0">
              <a:solidFill>
                <a:schemeClr val="bg1"/>
              </a:solidFill>
              <a:latin typeface="Aptos Display" panose="020B0004020202020204" pitchFamily="34" charset="0"/>
              <a:ea typeface="Times New Roman" panose="02020603050405020304" pitchFamily="18" charset="0"/>
            </a:endParaRPr>
          </a:p>
          <a:p>
            <a:pPr algn="ctr">
              <a:lnSpc>
                <a:spcPts val="1900"/>
              </a:lnSpc>
            </a:pPr>
            <a:r>
              <a:rPr lang="en-SG" sz="1300" i="1" dirty="0" err="1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Kerang</a:t>
            </a:r>
            <a:r>
              <a:rPr lang="en-SG" sz="1300" i="1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SG" sz="1300" i="1" dirty="0" err="1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Masak</a:t>
            </a:r>
            <a:r>
              <a:rPr lang="en-SG" sz="1300" i="1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SG" sz="1300" i="1" dirty="0" err="1">
                <a:solidFill>
                  <a:schemeClr val="bg1"/>
                </a:solidFill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</a:t>
            </a:r>
            <a:r>
              <a:rPr lang="en-SG" sz="1300" i="1" dirty="0" err="1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edas</a:t>
            </a:r>
            <a:r>
              <a:rPr lang="en-SG" sz="1300" i="1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/ </a:t>
            </a:r>
            <a:r>
              <a:rPr lang="en-SG" sz="1300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Clams cooked in Chilli</a:t>
            </a:r>
            <a:endParaRPr lang="en-SG" sz="1300" dirty="0">
              <a:solidFill>
                <a:schemeClr val="bg1"/>
              </a:solidFill>
              <a:effectLst/>
              <a:latin typeface="Aptos Display" panose="020B0004020202020204" pitchFamily="34" charset="0"/>
              <a:ea typeface="Times New Roman" panose="02020603050405020304" pitchFamily="18" charset="0"/>
            </a:endParaRPr>
          </a:p>
        </p:txBody>
      </p:sp>
      <p:pic>
        <p:nvPicPr>
          <p:cNvPr id="30" name="Picture 29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05861A37-674E-6FDD-8023-F8098D1C5D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92678" y="1046382"/>
            <a:ext cx="1872643" cy="456470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53596DA1-56B0-ACFF-E0AB-0C8281DC7CEB}"/>
              </a:ext>
            </a:extLst>
          </p:cNvPr>
          <p:cNvSpPr txBox="1"/>
          <p:nvPr/>
        </p:nvSpPr>
        <p:spPr>
          <a:xfrm>
            <a:off x="466183" y="1595847"/>
            <a:ext cx="5925631" cy="5649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900"/>
              </a:lnSpc>
            </a:pPr>
            <a:r>
              <a:rPr lang="en-SG" sz="1500" b="1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NASI PADANG LUNCH BUFFET</a:t>
            </a:r>
          </a:p>
          <a:p>
            <a:pPr algn="ctr">
              <a:lnSpc>
                <a:spcPts val="1900"/>
              </a:lnSpc>
            </a:pPr>
            <a:r>
              <a:rPr lang="en-SG" sz="1300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</a:rPr>
              <a:t>15 February to 31 March 2025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72855A2-3C1E-20D5-44EC-8E3287AA6E8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85134" y="8102440"/>
            <a:ext cx="170521" cy="17614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79EF982-FB58-1C28-B642-061388BC86B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92637" y="8331039"/>
            <a:ext cx="170521" cy="176143"/>
          </a:xfrm>
          <a:prstGeom prst="rect">
            <a:avLst/>
          </a:prstGeom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6DBD2352-735C-7B06-3FF0-6733DB240B2C}"/>
              </a:ext>
            </a:extLst>
          </p:cNvPr>
          <p:cNvGrpSpPr/>
          <p:nvPr/>
        </p:nvGrpSpPr>
        <p:grpSpPr>
          <a:xfrm>
            <a:off x="466183" y="8774228"/>
            <a:ext cx="5925631" cy="491994"/>
            <a:chOff x="466183" y="8774228"/>
            <a:chExt cx="5925631" cy="491994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118CFE13-396C-2935-F841-569140967919}"/>
                </a:ext>
              </a:extLst>
            </p:cNvPr>
            <p:cNvSpPr txBox="1"/>
            <p:nvPr/>
          </p:nvSpPr>
          <p:spPr>
            <a:xfrm>
              <a:off x="466183" y="8774228"/>
              <a:ext cx="5925631" cy="4919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600"/>
                </a:lnSpc>
              </a:pPr>
              <a:r>
                <a:rPr lang="en-SG" sz="1200" dirty="0">
                  <a:solidFill>
                    <a:srgbClr val="FFC000"/>
                  </a:solidFill>
                  <a:effectLst/>
                  <a:latin typeface="Arial Narrow" panose="020B060402020202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- Item on rotation</a:t>
              </a:r>
              <a:endParaRPr lang="en-SG" sz="1200" dirty="0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ctr">
                <a:lnSpc>
                  <a:spcPts val="1600"/>
                </a:lnSpc>
              </a:pPr>
              <a:endParaRPr lang="en-US" sz="1200" dirty="0"/>
            </a:p>
          </p:txBody>
        </p:sp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DD1BB1BC-E875-312E-2B6B-12A474F8389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715815" y="8851739"/>
              <a:ext cx="170521" cy="17614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62425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40" descr="A blue background with green and yellow objects&#10;&#10;Description automatically generated">
            <a:extLst>
              <a:ext uri="{FF2B5EF4-FFF2-40B4-BE49-F238E27FC236}">
                <a16:creationId xmlns:a16="http://schemas.microsoft.com/office/drawing/2014/main" id="{FB517797-2C49-B20F-10D5-8A1EDAB4DF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6858001" cy="9906000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90001585-8371-70D5-40EF-E84AD1E12D8C}"/>
              </a:ext>
            </a:extLst>
          </p:cNvPr>
          <p:cNvSpPr txBox="1"/>
          <p:nvPr/>
        </p:nvSpPr>
        <p:spPr>
          <a:xfrm>
            <a:off x="466183" y="963832"/>
            <a:ext cx="5925631" cy="81108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900"/>
              </a:lnSpc>
            </a:pPr>
            <a:r>
              <a:rPr lang="en-SG" sz="1300" b="1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MEAT</a:t>
            </a:r>
            <a:endParaRPr lang="en-SG" sz="1300" b="1" dirty="0">
              <a:solidFill>
                <a:schemeClr val="bg1"/>
              </a:solidFill>
              <a:effectLst/>
              <a:latin typeface="Aptos Display" panose="020B0004020202020204" pitchFamily="34" charset="0"/>
              <a:ea typeface="Times New Roman" panose="02020603050405020304" pitchFamily="18" charset="0"/>
            </a:endParaRPr>
          </a:p>
          <a:p>
            <a:pPr algn="ctr">
              <a:lnSpc>
                <a:spcPts val="1900"/>
              </a:lnSpc>
            </a:pPr>
            <a:r>
              <a:rPr lang="en-SG" sz="1300" b="1" u="sng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SG" sz="1300" u="sng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Rotation 1 Dish</a:t>
            </a:r>
            <a:endParaRPr lang="en-SG" sz="1300" dirty="0">
              <a:solidFill>
                <a:schemeClr val="bg1"/>
              </a:solidFill>
              <a:effectLst/>
              <a:latin typeface="Aptos Display" panose="020B0004020202020204" pitchFamily="34" charset="0"/>
              <a:ea typeface="Times New Roman" panose="02020603050405020304" pitchFamily="18" charset="0"/>
            </a:endParaRPr>
          </a:p>
          <a:p>
            <a:pPr lvl="0" algn="ctr">
              <a:lnSpc>
                <a:spcPts val="1900"/>
              </a:lnSpc>
              <a:tabLst>
                <a:tab pos="457200" algn="l"/>
              </a:tabLst>
            </a:pPr>
            <a:r>
              <a:rPr lang="en-SG" sz="1300" i="1" dirty="0" err="1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Gulai</a:t>
            </a:r>
            <a:r>
              <a:rPr lang="en-SG" sz="1300" i="1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SG" sz="1300" i="1" dirty="0" err="1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Kambing</a:t>
            </a:r>
            <a:r>
              <a:rPr lang="en-SG" sz="1300" i="1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/ </a:t>
            </a:r>
            <a:r>
              <a:rPr lang="en-SG" sz="1300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Spiced Lamb Curry </a:t>
            </a:r>
            <a:r>
              <a:rPr lang="en-SG" sz="1300" dirty="0">
                <a:solidFill>
                  <a:schemeClr val="bg1"/>
                </a:solidFill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</a:t>
            </a:r>
            <a:r>
              <a:rPr lang="en-SG" sz="1300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tew</a:t>
            </a:r>
          </a:p>
          <a:p>
            <a:pPr lvl="0" algn="ctr">
              <a:lnSpc>
                <a:spcPts val="1900"/>
              </a:lnSpc>
              <a:tabLst>
                <a:tab pos="457200" algn="l"/>
              </a:tabLst>
            </a:pPr>
            <a:r>
              <a:rPr lang="en-SG" sz="1300" i="1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Kare </a:t>
            </a:r>
            <a:r>
              <a:rPr lang="en-SG" sz="1300" i="1" dirty="0" err="1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Buntut</a:t>
            </a:r>
            <a:r>
              <a:rPr lang="en-SG" sz="1300" i="1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SG" sz="1300" i="1" dirty="0" err="1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Sapi</a:t>
            </a:r>
            <a:r>
              <a:rPr lang="en-SG" sz="1300" i="1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/ </a:t>
            </a:r>
            <a:r>
              <a:rPr lang="en-SG" sz="1300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Spiced Oxtail </a:t>
            </a:r>
            <a:r>
              <a:rPr lang="en-SG" sz="1300" dirty="0">
                <a:solidFill>
                  <a:schemeClr val="bg1"/>
                </a:solidFill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</a:t>
            </a:r>
            <a:r>
              <a:rPr lang="en-SG" sz="1300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urry </a:t>
            </a:r>
            <a:r>
              <a:rPr lang="en-SG" sz="1300" dirty="0">
                <a:solidFill>
                  <a:schemeClr val="bg1"/>
                </a:solidFill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</a:t>
            </a:r>
            <a:r>
              <a:rPr lang="en-SG" sz="1300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tew</a:t>
            </a:r>
            <a:endParaRPr lang="en-SG" sz="1300" dirty="0">
              <a:solidFill>
                <a:schemeClr val="bg1"/>
              </a:solidFill>
              <a:effectLst/>
              <a:latin typeface="Aptos Display" panose="020B0004020202020204" pitchFamily="34" charset="0"/>
              <a:ea typeface="Times New Roman" panose="02020603050405020304" pitchFamily="18" charset="0"/>
            </a:endParaRPr>
          </a:p>
          <a:p>
            <a:pPr lvl="0" algn="ctr">
              <a:lnSpc>
                <a:spcPts val="1900"/>
              </a:lnSpc>
              <a:tabLst>
                <a:tab pos="457200" algn="l"/>
              </a:tabLst>
            </a:pPr>
            <a:r>
              <a:rPr lang="en-SG" sz="1300" i="1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Beef Brisket </a:t>
            </a:r>
            <a:r>
              <a:rPr lang="en-SG" sz="1300" i="1" dirty="0" err="1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Gulai</a:t>
            </a:r>
            <a:r>
              <a:rPr lang="en-SG" sz="1300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/ Spiced Coconut </a:t>
            </a:r>
            <a:r>
              <a:rPr lang="en-SG" sz="1300" dirty="0">
                <a:solidFill>
                  <a:schemeClr val="bg1"/>
                </a:solidFill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</a:t>
            </a:r>
            <a:r>
              <a:rPr lang="en-SG" sz="1300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tew</a:t>
            </a:r>
          </a:p>
          <a:p>
            <a:pPr lvl="0" algn="ctr">
              <a:lnSpc>
                <a:spcPts val="1900"/>
              </a:lnSpc>
              <a:tabLst>
                <a:tab pos="457200" algn="l"/>
              </a:tabLst>
            </a:pPr>
            <a:r>
              <a:rPr lang="en-SG" sz="1300" i="1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Served with toasted bread</a:t>
            </a:r>
          </a:p>
          <a:p>
            <a:pPr algn="ctr">
              <a:lnSpc>
                <a:spcPts val="1900"/>
              </a:lnSpc>
            </a:pPr>
            <a:endParaRPr lang="en-SG" sz="1300" i="1" dirty="0">
              <a:solidFill>
                <a:schemeClr val="bg1"/>
              </a:solidFill>
              <a:latin typeface="Aptos Display" panose="020B000402020202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ctr">
              <a:lnSpc>
                <a:spcPts val="1900"/>
              </a:lnSpc>
            </a:pPr>
            <a:r>
              <a:rPr lang="en-SG" sz="1300" b="1" dirty="0">
                <a:solidFill>
                  <a:schemeClr val="bg1"/>
                </a:solidFill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CHEF’S SIGNATURE</a:t>
            </a:r>
            <a:r>
              <a:rPr lang="en-SG" sz="1300" b="1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DISH</a:t>
            </a:r>
            <a:endParaRPr lang="en-SG" sz="1300" b="1" dirty="0">
              <a:solidFill>
                <a:schemeClr val="bg1"/>
              </a:solidFill>
              <a:effectLst/>
              <a:latin typeface="Aptos Display" panose="020B0004020202020204" pitchFamily="34" charset="0"/>
              <a:ea typeface="Times New Roman" panose="02020603050405020304" pitchFamily="18" charset="0"/>
            </a:endParaRPr>
          </a:p>
          <a:p>
            <a:pPr algn="ctr">
              <a:lnSpc>
                <a:spcPts val="1900"/>
              </a:lnSpc>
            </a:pPr>
            <a:r>
              <a:rPr lang="en-SG" sz="1300" i="1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Beef Rendang / </a:t>
            </a:r>
            <a:r>
              <a:rPr lang="en-SG" sz="1300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Beef Cheek cooked over a slow fire Padang style</a:t>
            </a:r>
          </a:p>
          <a:p>
            <a:pPr algn="ctr">
              <a:lnSpc>
                <a:spcPts val="1900"/>
              </a:lnSpc>
            </a:pPr>
            <a:endParaRPr lang="en-SG" sz="1300" dirty="0">
              <a:solidFill>
                <a:schemeClr val="bg1"/>
              </a:solidFill>
              <a:effectLst/>
              <a:latin typeface="Aptos Display" panose="020B0004020202020204" pitchFamily="34" charset="0"/>
              <a:ea typeface="Times New Roman" panose="02020603050405020304" pitchFamily="18" charset="0"/>
            </a:endParaRPr>
          </a:p>
          <a:p>
            <a:pPr algn="ctr">
              <a:lnSpc>
                <a:spcPts val="1900"/>
              </a:lnSpc>
            </a:pPr>
            <a:r>
              <a:rPr lang="en-SG" sz="1300" b="1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HEATING LAMP</a:t>
            </a:r>
          </a:p>
          <a:p>
            <a:pPr algn="ctr">
              <a:lnSpc>
                <a:spcPts val="1900"/>
              </a:lnSpc>
            </a:pPr>
            <a:r>
              <a:rPr lang="en-SG" sz="1300" u="sng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Rotation 1 Dish</a:t>
            </a:r>
            <a:br>
              <a:rPr lang="en-SG" sz="1300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SG" sz="1300" i="1" dirty="0" err="1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Ayam</a:t>
            </a:r>
            <a:r>
              <a:rPr lang="en-SG" sz="1300" i="1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SG" sz="1300" i="1" dirty="0" err="1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Panggang</a:t>
            </a:r>
            <a:r>
              <a:rPr lang="en-SG" sz="1300" i="1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/ </a:t>
            </a:r>
            <a:r>
              <a:rPr lang="en-SG" sz="1300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Grilled Chicken </a:t>
            </a:r>
            <a:r>
              <a:rPr lang="en-SG" sz="1300" dirty="0">
                <a:solidFill>
                  <a:schemeClr val="bg1"/>
                </a:solidFill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</a:t>
            </a:r>
            <a:r>
              <a:rPr lang="en-SG" sz="1300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eg with Spicy Soy </a:t>
            </a:r>
            <a:r>
              <a:rPr lang="en-SG" sz="1300" dirty="0">
                <a:solidFill>
                  <a:schemeClr val="bg1"/>
                </a:solidFill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</a:t>
            </a:r>
            <a:r>
              <a:rPr lang="en-SG" sz="1300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auce</a:t>
            </a:r>
            <a:endParaRPr lang="en-SG" sz="1300" dirty="0">
              <a:solidFill>
                <a:schemeClr val="bg1"/>
              </a:solidFill>
              <a:effectLst/>
              <a:latin typeface="Aptos Display" panose="020B0004020202020204" pitchFamily="34" charset="0"/>
              <a:ea typeface="Times New Roman" panose="02020603050405020304" pitchFamily="18" charset="0"/>
            </a:endParaRPr>
          </a:p>
          <a:p>
            <a:pPr algn="ctr">
              <a:lnSpc>
                <a:spcPts val="1900"/>
              </a:lnSpc>
            </a:pPr>
            <a:r>
              <a:rPr lang="en-SG" sz="1300" i="1" dirty="0" err="1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Ayam</a:t>
            </a:r>
            <a:r>
              <a:rPr lang="en-SG" sz="1300" i="1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SG" sz="1300" i="1" dirty="0" err="1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Lalapan</a:t>
            </a:r>
            <a:r>
              <a:rPr lang="en-SG" sz="1300" i="1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/ </a:t>
            </a:r>
            <a:r>
              <a:rPr lang="en-SG" sz="1300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Fried Chicken </a:t>
            </a:r>
            <a:r>
              <a:rPr lang="en-SG" sz="1300" dirty="0">
                <a:solidFill>
                  <a:schemeClr val="bg1"/>
                </a:solidFill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</a:t>
            </a:r>
            <a:r>
              <a:rPr lang="en-SG" sz="1300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eg with Turmeric &amp; Spices</a:t>
            </a:r>
            <a:endParaRPr lang="en-SG" sz="1300" dirty="0">
              <a:solidFill>
                <a:schemeClr val="bg1"/>
              </a:solidFill>
              <a:effectLst/>
              <a:latin typeface="Aptos Display" panose="020B0004020202020204" pitchFamily="34" charset="0"/>
              <a:ea typeface="Times New Roman" panose="02020603050405020304" pitchFamily="18" charset="0"/>
            </a:endParaRPr>
          </a:p>
          <a:p>
            <a:pPr algn="ctr">
              <a:lnSpc>
                <a:spcPts val="1900"/>
              </a:lnSpc>
            </a:pPr>
            <a:endParaRPr lang="en-SG" sz="1300" i="1" dirty="0">
              <a:solidFill>
                <a:schemeClr val="bg1"/>
              </a:solidFill>
              <a:latin typeface="Aptos Display" panose="020B000402020202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ctr">
              <a:lnSpc>
                <a:spcPts val="1900"/>
              </a:lnSpc>
            </a:pPr>
            <a:r>
              <a:rPr lang="en-SG" sz="1300" b="1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VEGETABLES</a:t>
            </a:r>
            <a:endParaRPr lang="en-SG" sz="1300" dirty="0">
              <a:solidFill>
                <a:schemeClr val="bg1"/>
              </a:solidFill>
              <a:effectLst/>
              <a:latin typeface="Aptos Display" panose="020B0004020202020204" pitchFamily="34" charset="0"/>
              <a:ea typeface="Times New Roman" panose="02020603050405020304" pitchFamily="18" charset="0"/>
            </a:endParaRPr>
          </a:p>
          <a:p>
            <a:pPr algn="ctr">
              <a:lnSpc>
                <a:spcPts val="1900"/>
              </a:lnSpc>
            </a:pPr>
            <a:r>
              <a:rPr lang="en-SG" sz="1300" u="sng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3 Dishes</a:t>
            </a:r>
            <a:endParaRPr lang="en-SG" sz="1300" dirty="0">
              <a:solidFill>
                <a:schemeClr val="bg1"/>
              </a:solidFill>
              <a:effectLst/>
              <a:latin typeface="Aptos Display" panose="020B0004020202020204" pitchFamily="34" charset="0"/>
              <a:ea typeface="Times New Roman" panose="02020603050405020304" pitchFamily="18" charset="0"/>
            </a:endParaRPr>
          </a:p>
          <a:p>
            <a:pPr algn="ctr">
              <a:lnSpc>
                <a:spcPts val="1900"/>
              </a:lnSpc>
            </a:pPr>
            <a:r>
              <a:rPr lang="en-SG" sz="1300" i="1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Tempeh </a:t>
            </a:r>
            <a:r>
              <a:rPr lang="en-SG" sz="1300" i="1" dirty="0" err="1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Kecap</a:t>
            </a:r>
            <a:r>
              <a:rPr lang="en-SG" sz="1300" i="1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SG" sz="1300" i="1" dirty="0" err="1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Pedas</a:t>
            </a:r>
            <a:r>
              <a:rPr lang="en-SG" sz="1300" i="1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/ </a:t>
            </a:r>
            <a:r>
              <a:rPr lang="en-SG" sz="1300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Fermented </a:t>
            </a:r>
            <a:r>
              <a:rPr lang="en-SG" sz="1300" dirty="0">
                <a:solidFill>
                  <a:schemeClr val="bg1"/>
                </a:solidFill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</a:t>
            </a:r>
            <a:r>
              <a:rPr lang="en-SG" sz="1300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ean Curd </a:t>
            </a:r>
            <a:r>
              <a:rPr lang="en-SG" sz="1300" dirty="0">
                <a:solidFill>
                  <a:schemeClr val="bg1"/>
                </a:solidFill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</a:t>
            </a:r>
            <a:r>
              <a:rPr lang="en-SG" sz="1300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eans in Sweet Spicy </a:t>
            </a:r>
            <a:r>
              <a:rPr lang="en-SG" sz="1300" dirty="0">
                <a:solidFill>
                  <a:schemeClr val="bg1"/>
                </a:solidFill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</a:t>
            </a:r>
            <a:r>
              <a:rPr lang="en-SG" sz="1300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oy</a:t>
            </a:r>
            <a:endParaRPr lang="en-SG" sz="1300" dirty="0">
              <a:solidFill>
                <a:schemeClr val="bg1"/>
              </a:solidFill>
              <a:effectLst/>
              <a:latin typeface="Aptos Display" panose="020B0004020202020204" pitchFamily="34" charset="0"/>
              <a:ea typeface="Times New Roman" panose="02020603050405020304" pitchFamily="18" charset="0"/>
            </a:endParaRPr>
          </a:p>
          <a:p>
            <a:pPr algn="ctr">
              <a:lnSpc>
                <a:spcPts val="1900"/>
              </a:lnSpc>
            </a:pPr>
            <a:r>
              <a:rPr lang="en-SG" sz="1300" i="1" dirty="0" err="1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Gulai</a:t>
            </a:r>
            <a:r>
              <a:rPr lang="en-SG" sz="1300" i="1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SG" sz="1300" i="1" dirty="0" err="1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Pucuk</a:t>
            </a:r>
            <a:r>
              <a:rPr lang="en-SG" sz="1300" i="1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Ubi / </a:t>
            </a:r>
            <a:r>
              <a:rPr lang="en-SG" sz="1300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Cassava Leaves cooked in Aromatic herbs</a:t>
            </a:r>
          </a:p>
          <a:p>
            <a:pPr algn="ctr">
              <a:lnSpc>
                <a:spcPts val="1900"/>
              </a:lnSpc>
            </a:pPr>
            <a:r>
              <a:rPr lang="en-SG" sz="1300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and Spiced Coconut gravy</a:t>
            </a:r>
            <a:endParaRPr lang="en-SG" sz="1300" dirty="0">
              <a:solidFill>
                <a:schemeClr val="bg1"/>
              </a:solidFill>
              <a:effectLst/>
              <a:latin typeface="Aptos Display" panose="020B0004020202020204" pitchFamily="34" charset="0"/>
              <a:ea typeface="Times New Roman" panose="02020603050405020304" pitchFamily="18" charset="0"/>
            </a:endParaRPr>
          </a:p>
          <a:p>
            <a:pPr algn="ctr">
              <a:lnSpc>
                <a:spcPts val="1900"/>
              </a:lnSpc>
            </a:pPr>
            <a:r>
              <a:rPr lang="en-SG" sz="1300" i="1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SG" sz="1300" i="1" dirty="0" err="1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Sayur</a:t>
            </a:r>
            <a:r>
              <a:rPr lang="en-SG" sz="1300" i="1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SG" sz="1300" i="1" dirty="0" err="1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Campur</a:t>
            </a:r>
            <a:r>
              <a:rPr lang="en-SG" sz="1300" i="1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SG" sz="1300" i="1" dirty="0" err="1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Tumis</a:t>
            </a:r>
            <a:r>
              <a:rPr lang="en-SG" sz="1300" i="1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/ </a:t>
            </a:r>
            <a:r>
              <a:rPr lang="en-SG" sz="1300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Stir Fry </a:t>
            </a:r>
            <a:r>
              <a:rPr lang="en-SG" sz="1300" dirty="0">
                <a:solidFill>
                  <a:schemeClr val="bg1"/>
                </a:solidFill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</a:t>
            </a:r>
            <a:r>
              <a:rPr lang="en-SG" sz="1300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ssorted </a:t>
            </a:r>
            <a:r>
              <a:rPr lang="en-SG" sz="1300" dirty="0">
                <a:solidFill>
                  <a:schemeClr val="bg1"/>
                </a:solidFill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</a:t>
            </a:r>
            <a:r>
              <a:rPr lang="en-SG" sz="1300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egetables</a:t>
            </a:r>
          </a:p>
          <a:p>
            <a:pPr algn="ctr">
              <a:lnSpc>
                <a:spcPts val="1900"/>
              </a:lnSpc>
            </a:pPr>
            <a:r>
              <a:rPr lang="en-SG" sz="1300" i="1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SG" sz="1300" i="1" dirty="0" err="1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Sayur</a:t>
            </a:r>
            <a:r>
              <a:rPr lang="en-SG" sz="1300" i="1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SG" sz="1300" i="1" dirty="0" err="1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Lodeh</a:t>
            </a:r>
            <a:r>
              <a:rPr lang="en-SG" sz="1300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/ Boiled Vegetables in Spiced Coconut </a:t>
            </a:r>
            <a:r>
              <a:rPr lang="en-SG" sz="1300" dirty="0">
                <a:solidFill>
                  <a:schemeClr val="bg1"/>
                </a:solidFill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</a:t>
            </a:r>
            <a:r>
              <a:rPr lang="en-SG" sz="1300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ravy</a:t>
            </a:r>
          </a:p>
          <a:p>
            <a:pPr algn="ctr">
              <a:lnSpc>
                <a:spcPts val="1900"/>
              </a:lnSpc>
            </a:pPr>
            <a:r>
              <a:rPr lang="en-SG" sz="1300" i="1" dirty="0" err="1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Terong</a:t>
            </a:r>
            <a:r>
              <a:rPr lang="en-SG" sz="1300" i="1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SG" sz="1300" i="1" dirty="0" err="1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Balado</a:t>
            </a:r>
            <a:r>
              <a:rPr lang="en-SG" sz="1300" i="1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/ </a:t>
            </a:r>
            <a:r>
              <a:rPr lang="en-SG" sz="1300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Eggplant with Fresh Chilli</a:t>
            </a:r>
          </a:p>
          <a:p>
            <a:pPr algn="ctr">
              <a:lnSpc>
                <a:spcPts val="1900"/>
              </a:lnSpc>
            </a:pPr>
            <a:r>
              <a:rPr lang="en-SG" sz="1300" i="1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Okra Sambal / </a:t>
            </a:r>
            <a:r>
              <a:rPr lang="en-SG" sz="1300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Lady Finger with Spicy Chilli </a:t>
            </a:r>
            <a:r>
              <a:rPr lang="en-SG" sz="1300" dirty="0">
                <a:solidFill>
                  <a:schemeClr val="bg1"/>
                </a:solidFill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</a:t>
            </a:r>
            <a:r>
              <a:rPr lang="en-SG" sz="1300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auce</a:t>
            </a:r>
          </a:p>
          <a:p>
            <a:pPr algn="ctr">
              <a:lnSpc>
                <a:spcPts val="1900"/>
              </a:lnSpc>
            </a:pPr>
            <a:endParaRPr lang="en-SG" sz="1300" dirty="0">
              <a:solidFill>
                <a:schemeClr val="bg1"/>
              </a:solidFill>
              <a:latin typeface="Aptos Display" panose="020B000402020202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ctr">
              <a:lnSpc>
                <a:spcPts val="1900"/>
              </a:lnSpc>
            </a:pPr>
            <a:r>
              <a:rPr lang="en-SG" sz="1300" b="1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NOODLE</a:t>
            </a:r>
            <a:endParaRPr lang="en-SG" sz="1300" dirty="0">
              <a:solidFill>
                <a:schemeClr val="bg1"/>
              </a:solidFill>
              <a:effectLst/>
              <a:latin typeface="Aptos Display" panose="020B0004020202020204" pitchFamily="34" charset="0"/>
              <a:ea typeface="Times New Roman" panose="02020603050405020304" pitchFamily="18" charset="0"/>
            </a:endParaRPr>
          </a:p>
          <a:p>
            <a:pPr algn="ctr">
              <a:lnSpc>
                <a:spcPts val="1900"/>
              </a:lnSpc>
            </a:pPr>
            <a:r>
              <a:rPr lang="en-SG" sz="1300" i="1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Mie Goreng Java / </a:t>
            </a:r>
            <a:r>
              <a:rPr lang="en-SG" sz="1300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Fried Egg Noodle Javanese style</a:t>
            </a:r>
            <a:endParaRPr lang="en-SG" sz="1300" dirty="0">
              <a:solidFill>
                <a:schemeClr val="bg1"/>
              </a:solidFill>
              <a:effectLst/>
              <a:latin typeface="Aptos Display" panose="020B0004020202020204" pitchFamily="34" charset="0"/>
              <a:ea typeface="Times New Roman" panose="02020603050405020304" pitchFamily="18" charset="0"/>
            </a:endParaRPr>
          </a:p>
          <a:p>
            <a:pPr algn="ctr">
              <a:lnSpc>
                <a:spcPts val="1900"/>
              </a:lnSpc>
            </a:pPr>
            <a:r>
              <a:rPr lang="en-SG" sz="1300" b="1" u="none" strike="noStrike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SG" sz="1300" dirty="0">
              <a:solidFill>
                <a:schemeClr val="bg1"/>
              </a:solidFill>
              <a:effectLst/>
              <a:latin typeface="Aptos Display" panose="020B0004020202020204" pitchFamily="34" charset="0"/>
              <a:ea typeface="Times New Roman" panose="02020603050405020304" pitchFamily="18" charset="0"/>
            </a:endParaRPr>
          </a:p>
          <a:p>
            <a:pPr algn="ctr">
              <a:lnSpc>
                <a:spcPts val="1900"/>
              </a:lnSpc>
            </a:pPr>
            <a:r>
              <a:rPr lang="en-SG" sz="1300" b="1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RICE</a:t>
            </a:r>
            <a:endParaRPr lang="en-SG" sz="1300" dirty="0">
              <a:solidFill>
                <a:schemeClr val="bg1"/>
              </a:solidFill>
              <a:effectLst/>
              <a:latin typeface="Aptos Display" panose="020B0004020202020204" pitchFamily="34" charset="0"/>
              <a:ea typeface="Times New Roman" panose="02020603050405020304" pitchFamily="18" charset="0"/>
            </a:endParaRPr>
          </a:p>
          <a:p>
            <a:pPr algn="ctr">
              <a:lnSpc>
                <a:spcPts val="1900"/>
              </a:lnSpc>
            </a:pPr>
            <a:r>
              <a:rPr lang="en-SG" sz="1300" i="1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Nasi </a:t>
            </a:r>
            <a:r>
              <a:rPr lang="en-SG" sz="1300" i="1" dirty="0" err="1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Putih</a:t>
            </a:r>
            <a:r>
              <a:rPr lang="en-SG" sz="1300" i="1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/ </a:t>
            </a:r>
            <a:r>
              <a:rPr lang="en-SG" sz="1300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Steamed white rice</a:t>
            </a:r>
            <a:endParaRPr lang="en-SG" sz="1300" dirty="0">
              <a:solidFill>
                <a:schemeClr val="bg1"/>
              </a:solidFill>
              <a:effectLst/>
              <a:latin typeface="Aptos Display" panose="020B0004020202020204" pitchFamily="34" charset="0"/>
              <a:ea typeface="Times New Roman" panose="02020603050405020304" pitchFamily="18" charset="0"/>
            </a:endParaRPr>
          </a:p>
          <a:p>
            <a:pPr algn="ctr">
              <a:lnSpc>
                <a:spcPts val="1900"/>
              </a:lnSpc>
            </a:pPr>
            <a:r>
              <a:rPr lang="en-SG" sz="1300" i="1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Nasi </a:t>
            </a:r>
            <a:r>
              <a:rPr lang="en-SG" sz="1300" i="1" dirty="0" err="1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Kuning</a:t>
            </a:r>
            <a:r>
              <a:rPr lang="en-SG" sz="1300" i="1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/ </a:t>
            </a:r>
            <a:r>
              <a:rPr lang="en-SG" sz="1300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Turmeric rice</a:t>
            </a:r>
            <a:endParaRPr lang="en-SG" sz="1300" dirty="0">
              <a:solidFill>
                <a:schemeClr val="bg1"/>
              </a:solidFill>
              <a:effectLst/>
              <a:latin typeface="Aptos Display" panose="020B0004020202020204" pitchFamily="34" charset="0"/>
              <a:ea typeface="Times New Roman" panose="02020603050405020304" pitchFamily="18" charset="0"/>
            </a:endParaRPr>
          </a:p>
          <a:p>
            <a:pPr algn="ctr">
              <a:lnSpc>
                <a:spcPts val="1900"/>
              </a:lnSpc>
            </a:pPr>
            <a:r>
              <a:rPr lang="en-SG" sz="1300" i="1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Nasi Merah / </a:t>
            </a:r>
            <a:r>
              <a:rPr lang="en-SG" sz="1300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Steamed brown rice</a:t>
            </a:r>
            <a:endParaRPr lang="en-SG" sz="1300" dirty="0">
              <a:solidFill>
                <a:schemeClr val="bg1"/>
              </a:solidFill>
              <a:effectLst/>
              <a:latin typeface="Aptos Display" panose="020B0004020202020204" pitchFamily="34" charset="0"/>
              <a:ea typeface="Times New Roman" panose="02020603050405020304" pitchFamily="18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88E2180A-2BCE-1466-B90A-40437618F9DE}"/>
              </a:ext>
            </a:extLst>
          </p:cNvPr>
          <p:cNvGrpSpPr/>
          <p:nvPr/>
        </p:nvGrpSpPr>
        <p:grpSpPr>
          <a:xfrm>
            <a:off x="466183" y="8774228"/>
            <a:ext cx="5925631" cy="491994"/>
            <a:chOff x="466183" y="8774228"/>
            <a:chExt cx="5925631" cy="491994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82D39D99-34B0-F9B3-E08A-D1D4354F7137}"/>
                </a:ext>
              </a:extLst>
            </p:cNvPr>
            <p:cNvSpPr txBox="1"/>
            <p:nvPr/>
          </p:nvSpPr>
          <p:spPr>
            <a:xfrm>
              <a:off x="466183" y="8774228"/>
              <a:ext cx="5925631" cy="4919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600"/>
                </a:lnSpc>
              </a:pPr>
              <a:r>
                <a:rPr lang="en-SG" sz="1200" dirty="0">
                  <a:solidFill>
                    <a:srgbClr val="FFC000"/>
                  </a:solidFill>
                  <a:effectLst/>
                  <a:latin typeface="Arial Narrow" panose="020B060402020202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- Item on rotation</a:t>
              </a:r>
              <a:endParaRPr lang="en-SG" sz="1200" dirty="0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ctr">
                <a:lnSpc>
                  <a:spcPts val="1600"/>
                </a:lnSpc>
              </a:pPr>
              <a:endParaRPr lang="en-US" sz="1200" dirty="0"/>
            </a:p>
          </p:txBody>
        </p:sp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8462DECA-8B66-8418-391C-7D10E953870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715815" y="8851739"/>
              <a:ext cx="170521" cy="176143"/>
            </a:xfrm>
            <a:prstGeom prst="rect">
              <a:avLst/>
            </a:prstGeom>
          </p:spPr>
        </p:pic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9B9C06B7-CD95-90FC-6CDD-C9C42B6F5B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7412" y="1532674"/>
            <a:ext cx="170521" cy="17614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FC7A887-5F6F-4C0A-CCC4-B3618A5BCA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7899" y="1761274"/>
            <a:ext cx="170521" cy="17614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4F70CCF-9BD1-09FF-685F-1452682243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7655" y="2009752"/>
            <a:ext cx="170521" cy="17614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E648C1A-13A3-345B-270A-DB75BA2FC0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1052" y="3957822"/>
            <a:ext cx="170521" cy="17614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DD054A9-AA05-250C-5FBF-7590D7CFE3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1052" y="4186422"/>
            <a:ext cx="170521" cy="17614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2EC948B-A22B-9826-6C48-9B0289FBAA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9652" y="5886013"/>
            <a:ext cx="170521" cy="17614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AC32C15-40F8-F7AF-500D-7931CA862C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0930" y="6124552"/>
            <a:ext cx="170521" cy="17614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44E82C8F-DAC3-91B5-6A36-7E151C71FD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7887" y="6373030"/>
            <a:ext cx="170521" cy="17614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3B556EF-DA60-90FD-0DA1-BA7E25DCE0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9286" y="6601630"/>
            <a:ext cx="170521" cy="176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6109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blue background with green and yellow objects&#10;&#10;Description automatically generated">
            <a:extLst>
              <a:ext uri="{FF2B5EF4-FFF2-40B4-BE49-F238E27FC236}">
                <a16:creationId xmlns:a16="http://schemas.microsoft.com/office/drawing/2014/main" id="{292C3664-DBC7-DD2C-9C4D-912F7506F3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6858001" cy="9906000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90001585-8371-70D5-40EF-E84AD1E12D8C}"/>
              </a:ext>
            </a:extLst>
          </p:cNvPr>
          <p:cNvSpPr txBox="1"/>
          <p:nvPr/>
        </p:nvSpPr>
        <p:spPr>
          <a:xfrm>
            <a:off x="466183" y="2692657"/>
            <a:ext cx="5925631" cy="4212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900"/>
              </a:lnSpc>
            </a:pPr>
            <a:r>
              <a:rPr lang="en-SG" sz="1300" b="1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SAMBAL</a:t>
            </a:r>
            <a:endParaRPr lang="en-SG" sz="1300" dirty="0">
              <a:solidFill>
                <a:schemeClr val="bg1"/>
              </a:solidFill>
              <a:effectLst/>
              <a:latin typeface="Aptos Display" panose="020B0004020202020204" pitchFamily="34" charset="0"/>
              <a:ea typeface="Times New Roman" panose="02020603050405020304" pitchFamily="18" charset="0"/>
            </a:endParaRPr>
          </a:p>
          <a:p>
            <a:pPr algn="ctr">
              <a:lnSpc>
                <a:spcPts val="1900"/>
              </a:lnSpc>
            </a:pPr>
            <a:r>
              <a:rPr lang="en-SG" sz="1300" i="1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Sambal </a:t>
            </a:r>
            <a:r>
              <a:rPr lang="en-SG" sz="1300" i="1" dirty="0" err="1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Belachan</a:t>
            </a:r>
            <a:r>
              <a:rPr lang="en-SG" sz="1300" i="1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/ </a:t>
            </a:r>
            <a:r>
              <a:rPr lang="en-SG" sz="1300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Shrimp paste</a:t>
            </a:r>
            <a:endParaRPr lang="en-SG" sz="1300" dirty="0">
              <a:solidFill>
                <a:schemeClr val="bg1"/>
              </a:solidFill>
              <a:effectLst/>
              <a:latin typeface="Aptos Display" panose="020B0004020202020204" pitchFamily="34" charset="0"/>
              <a:ea typeface="Times New Roman" panose="02020603050405020304" pitchFamily="18" charset="0"/>
            </a:endParaRPr>
          </a:p>
          <a:p>
            <a:pPr algn="ctr">
              <a:lnSpc>
                <a:spcPts val="1900"/>
              </a:lnSpc>
            </a:pPr>
            <a:r>
              <a:rPr lang="en-SG" sz="1300" i="1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Sambal Hijau </a:t>
            </a:r>
            <a:r>
              <a:rPr lang="en-SG" sz="1300" i="1" dirty="0" err="1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Balado</a:t>
            </a:r>
            <a:r>
              <a:rPr lang="en-SG" sz="1300" i="1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/ </a:t>
            </a:r>
            <a:r>
              <a:rPr lang="en-SG" sz="1300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Green Chili</a:t>
            </a:r>
            <a:endParaRPr lang="en-SG" sz="1300" dirty="0">
              <a:solidFill>
                <a:schemeClr val="bg1"/>
              </a:solidFill>
              <a:effectLst/>
              <a:latin typeface="Aptos Display" panose="020B0004020202020204" pitchFamily="34" charset="0"/>
              <a:ea typeface="Times New Roman" panose="02020603050405020304" pitchFamily="18" charset="0"/>
            </a:endParaRPr>
          </a:p>
          <a:p>
            <a:pPr algn="ctr">
              <a:lnSpc>
                <a:spcPts val="1900"/>
              </a:lnSpc>
            </a:pPr>
            <a:r>
              <a:rPr lang="en-SG" sz="1300" i="1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Cincalok / </a:t>
            </a:r>
            <a:r>
              <a:rPr lang="en-SG" sz="1300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Fermented Shrimps</a:t>
            </a:r>
          </a:p>
          <a:p>
            <a:pPr algn="ctr">
              <a:lnSpc>
                <a:spcPts val="1900"/>
              </a:lnSpc>
            </a:pPr>
            <a:endParaRPr lang="en-SG" sz="1300" i="1" dirty="0">
              <a:solidFill>
                <a:schemeClr val="bg1"/>
              </a:solidFill>
              <a:latin typeface="Aptos Display" panose="020B000402020202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ctr">
              <a:lnSpc>
                <a:spcPts val="1900"/>
              </a:lnSpc>
            </a:pPr>
            <a:r>
              <a:rPr lang="en-SG" sz="1300" b="1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SWEET TEMPTATION</a:t>
            </a:r>
            <a:endParaRPr lang="en-SG" sz="1300" dirty="0">
              <a:solidFill>
                <a:schemeClr val="bg1"/>
              </a:solidFill>
              <a:effectLst/>
              <a:latin typeface="Aptos Display" panose="020B0004020202020204" pitchFamily="34" charset="0"/>
              <a:ea typeface="Times New Roman" panose="02020603050405020304" pitchFamily="18" charset="0"/>
            </a:endParaRPr>
          </a:p>
          <a:p>
            <a:pPr algn="ctr">
              <a:lnSpc>
                <a:spcPts val="1900"/>
              </a:lnSpc>
            </a:pPr>
            <a:r>
              <a:rPr lang="en-SG" sz="1300" i="1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Mochi / </a:t>
            </a:r>
            <a:r>
              <a:rPr lang="en-SG" sz="1300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Durian mochi</a:t>
            </a:r>
            <a:endParaRPr lang="en-SG" sz="1300" dirty="0">
              <a:solidFill>
                <a:schemeClr val="bg1"/>
              </a:solidFill>
              <a:effectLst/>
              <a:latin typeface="Aptos Display" panose="020B0004020202020204" pitchFamily="34" charset="0"/>
              <a:ea typeface="Times New Roman" panose="02020603050405020304" pitchFamily="18" charset="0"/>
            </a:endParaRPr>
          </a:p>
          <a:p>
            <a:pPr algn="ctr">
              <a:lnSpc>
                <a:spcPts val="1900"/>
              </a:lnSpc>
            </a:pPr>
            <a:r>
              <a:rPr lang="en-SG" sz="1300" i="1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Lapis Legit / </a:t>
            </a:r>
            <a:r>
              <a:rPr lang="en-SG" sz="1300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Thousand layers cake</a:t>
            </a:r>
            <a:endParaRPr lang="en-SG" sz="1300" dirty="0">
              <a:solidFill>
                <a:schemeClr val="bg1"/>
              </a:solidFill>
              <a:effectLst/>
              <a:latin typeface="Aptos Display" panose="020B0004020202020204" pitchFamily="34" charset="0"/>
              <a:ea typeface="Times New Roman" panose="02020603050405020304" pitchFamily="18" charset="0"/>
            </a:endParaRPr>
          </a:p>
          <a:p>
            <a:pPr algn="ctr">
              <a:lnSpc>
                <a:spcPts val="1900"/>
              </a:lnSpc>
            </a:pPr>
            <a:r>
              <a:rPr lang="en-SG" sz="1300" i="1" dirty="0" err="1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Kue</a:t>
            </a:r>
            <a:r>
              <a:rPr lang="en-SG" sz="1300" i="1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Lapis / </a:t>
            </a:r>
            <a:r>
              <a:rPr lang="en-SG" sz="1300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Layered pudding</a:t>
            </a:r>
            <a:endParaRPr lang="en-SG" sz="1300" dirty="0">
              <a:solidFill>
                <a:schemeClr val="bg1"/>
              </a:solidFill>
              <a:effectLst/>
              <a:latin typeface="Aptos Display" panose="020B0004020202020204" pitchFamily="34" charset="0"/>
              <a:ea typeface="Times New Roman" panose="02020603050405020304" pitchFamily="18" charset="0"/>
            </a:endParaRPr>
          </a:p>
          <a:p>
            <a:pPr algn="ctr">
              <a:lnSpc>
                <a:spcPts val="1900"/>
              </a:lnSpc>
            </a:pPr>
            <a:r>
              <a:rPr lang="en-SG" sz="1300" i="1" dirty="0" err="1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Pulut</a:t>
            </a:r>
            <a:r>
              <a:rPr lang="en-SG" sz="1300" i="1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SG" sz="1300" i="1" dirty="0" err="1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Hitam</a:t>
            </a:r>
            <a:r>
              <a:rPr lang="en-SG" sz="1300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/ Black glutinous rice</a:t>
            </a:r>
          </a:p>
          <a:p>
            <a:pPr algn="ctr">
              <a:lnSpc>
                <a:spcPts val="1900"/>
              </a:lnSpc>
            </a:pPr>
            <a:r>
              <a:rPr lang="en-SG" sz="1300" i="1" dirty="0" err="1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Bubur</a:t>
            </a:r>
            <a:r>
              <a:rPr lang="en-SG" sz="1300" i="1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SG" sz="1300" i="1" dirty="0" err="1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Kacang</a:t>
            </a:r>
            <a:r>
              <a:rPr lang="en-SG" sz="1300" i="1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Hijau / </a:t>
            </a:r>
            <a:r>
              <a:rPr lang="en-SG" sz="1300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Green bean soup</a:t>
            </a:r>
          </a:p>
          <a:p>
            <a:pPr algn="ctr">
              <a:lnSpc>
                <a:spcPts val="1900"/>
              </a:lnSpc>
            </a:pPr>
            <a:r>
              <a:rPr lang="en-SG" sz="1300" i="1" dirty="0" err="1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Bubur</a:t>
            </a:r>
            <a:r>
              <a:rPr lang="en-SG" sz="1300" i="1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SG" sz="1300" i="1" dirty="0" err="1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Kacang</a:t>
            </a:r>
            <a:r>
              <a:rPr lang="en-SG" sz="1300" i="1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Merah</a:t>
            </a:r>
            <a:r>
              <a:rPr lang="en-SG" sz="1300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/ Red bean soup</a:t>
            </a:r>
          </a:p>
          <a:p>
            <a:pPr algn="ctr">
              <a:lnSpc>
                <a:spcPts val="1900"/>
              </a:lnSpc>
            </a:pPr>
            <a:r>
              <a:rPr lang="en-SG" sz="1300" i="1" dirty="0" err="1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Singkong</a:t>
            </a:r>
            <a:r>
              <a:rPr lang="en-SG" sz="1300" i="1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Rebus / </a:t>
            </a:r>
            <a:r>
              <a:rPr lang="en-SG" sz="1300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Cassava with Coconut cream and Jackfruit compote</a:t>
            </a:r>
            <a:endParaRPr lang="en-SG" sz="1300" dirty="0">
              <a:solidFill>
                <a:schemeClr val="bg1"/>
              </a:solidFill>
              <a:effectLst/>
              <a:latin typeface="Aptos Display" panose="020B0004020202020204" pitchFamily="34" charset="0"/>
              <a:ea typeface="Times New Roman" panose="02020603050405020304" pitchFamily="18" charset="0"/>
            </a:endParaRPr>
          </a:p>
          <a:p>
            <a:pPr algn="ctr">
              <a:lnSpc>
                <a:spcPts val="1900"/>
              </a:lnSpc>
            </a:pPr>
            <a:r>
              <a:rPr lang="en-SG" sz="1300" i="1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Es </a:t>
            </a:r>
            <a:r>
              <a:rPr lang="en-SG" sz="1300" i="1" dirty="0" err="1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Campur</a:t>
            </a:r>
            <a:r>
              <a:rPr lang="en-SG" sz="1300" i="1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SG" sz="1300" i="1" dirty="0" err="1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Bingsoo</a:t>
            </a:r>
            <a:r>
              <a:rPr lang="en-SG" sz="1300" i="1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/ </a:t>
            </a:r>
            <a:r>
              <a:rPr lang="en-SG" sz="1300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Mixed fruit, tapioca pearls, jellies in</a:t>
            </a:r>
            <a:endParaRPr lang="en-SG" sz="1300" dirty="0">
              <a:solidFill>
                <a:schemeClr val="bg1"/>
              </a:solidFill>
              <a:effectLst/>
              <a:latin typeface="Aptos Display" panose="020B0004020202020204" pitchFamily="34" charset="0"/>
              <a:ea typeface="Times New Roman" panose="02020603050405020304" pitchFamily="18" charset="0"/>
            </a:endParaRPr>
          </a:p>
          <a:p>
            <a:pPr algn="ctr">
              <a:lnSpc>
                <a:spcPts val="1900"/>
              </a:lnSpc>
            </a:pPr>
            <a:r>
              <a:rPr lang="en-SG" sz="1300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coconut milk, sweet milk &amp; shaved ice</a:t>
            </a:r>
            <a:endParaRPr lang="en-SG" sz="1300" dirty="0">
              <a:solidFill>
                <a:schemeClr val="bg1"/>
              </a:solidFill>
              <a:effectLst/>
              <a:latin typeface="Aptos Display" panose="020B0004020202020204" pitchFamily="34" charset="0"/>
              <a:ea typeface="Times New Roman" panose="02020603050405020304" pitchFamily="18" charset="0"/>
            </a:endParaRPr>
          </a:p>
          <a:p>
            <a:pPr algn="ctr">
              <a:lnSpc>
                <a:spcPts val="1900"/>
              </a:lnSpc>
            </a:pPr>
            <a:r>
              <a:rPr lang="en-SG" sz="1300" i="1" dirty="0">
                <a:solidFill>
                  <a:schemeClr val="bg1"/>
                </a:solidFill>
                <a:effectLst/>
                <a:latin typeface="Aptos Display" panose="020B00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Red, Green &amp; Yellow syrups</a:t>
            </a:r>
            <a:endParaRPr lang="en-SG" sz="1300" dirty="0">
              <a:solidFill>
                <a:schemeClr val="bg1"/>
              </a:solidFill>
              <a:effectLst/>
              <a:latin typeface="Aptos Display" panose="020B0004020202020204" pitchFamily="34" charset="0"/>
              <a:ea typeface="Times New Roman" panose="02020603050405020304" pitchFamily="18" charset="0"/>
            </a:endParaRPr>
          </a:p>
          <a:p>
            <a:pPr algn="ctr">
              <a:lnSpc>
                <a:spcPts val="1900"/>
              </a:lnSpc>
            </a:pPr>
            <a:endParaRPr lang="en-SG" sz="1300" dirty="0">
              <a:solidFill>
                <a:schemeClr val="bg1"/>
              </a:solidFill>
              <a:effectLst/>
              <a:latin typeface="Aptos Display" panose="020B0004020202020204" pitchFamily="34" charset="0"/>
              <a:ea typeface="Times New Roman" panose="02020603050405020304" pitchFamily="18" charset="0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F0AE2FC0-9FCE-6B23-1766-3318F6AF7612}"/>
              </a:ext>
            </a:extLst>
          </p:cNvPr>
          <p:cNvGrpSpPr/>
          <p:nvPr/>
        </p:nvGrpSpPr>
        <p:grpSpPr>
          <a:xfrm>
            <a:off x="466183" y="8774228"/>
            <a:ext cx="5925631" cy="491994"/>
            <a:chOff x="466183" y="8774228"/>
            <a:chExt cx="5925631" cy="491994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9B701226-046D-4A92-A1FE-74D327EDC19D}"/>
                </a:ext>
              </a:extLst>
            </p:cNvPr>
            <p:cNvSpPr txBox="1"/>
            <p:nvPr/>
          </p:nvSpPr>
          <p:spPr>
            <a:xfrm>
              <a:off x="466183" y="8774228"/>
              <a:ext cx="5925631" cy="4919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600"/>
                </a:lnSpc>
              </a:pPr>
              <a:r>
                <a:rPr lang="en-SG" sz="1200" dirty="0">
                  <a:solidFill>
                    <a:srgbClr val="FFC000"/>
                  </a:solidFill>
                  <a:effectLst/>
                  <a:latin typeface="Arial Narrow" panose="020B060402020202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- Item on rotation</a:t>
              </a:r>
              <a:endParaRPr lang="en-SG" sz="1200" dirty="0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ctr">
                <a:lnSpc>
                  <a:spcPts val="1600"/>
                </a:lnSpc>
              </a:pPr>
              <a:endParaRPr lang="en-US" sz="1200" dirty="0"/>
            </a:p>
          </p:txBody>
        </p: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CCAA86F3-1C73-796C-553A-6CFE824D3E9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715815" y="8851739"/>
              <a:ext cx="170521" cy="176143"/>
            </a:xfrm>
            <a:prstGeom prst="rect">
              <a:avLst/>
            </a:prstGeom>
          </p:spPr>
        </p:pic>
      </p:grpSp>
      <p:pic>
        <p:nvPicPr>
          <p:cNvPr id="11" name="Picture 10">
            <a:extLst>
              <a:ext uri="{FF2B5EF4-FFF2-40B4-BE49-F238E27FC236}">
                <a16:creationId xmlns:a16="http://schemas.microsoft.com/office/drawing/2014/main" id="{8F70828E-00F5-40DD-1C00-531017A64E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0141" y="4943061"/>
            <a:ext cx="170521" cy="17614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6031710-202A-B010-E3CA-3E70BF4EA5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1115" y="5191539"/>
            <a:ext cx="170521" cy="17614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AD5A199-E4D0-2F6A-044F-B2EED26D26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1054" y="5440017"/>
            <a:ext cx="170521" cy="176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35784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56</TotalTime>
  <Words>400</Words>
  <Application>Microsoft Office PowerPoint</Application>
  <PresentationFormat>A4 Paper (210x297 mm)</PresentationFormat>
  <Paragraphs>78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Aptos Display</vt:lpstr>
      <vt:lpstr>Arial</vt:lpstr>
      <vt:lpstr>Arial Narrow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Ahmad Mundzir</dc:creator>
  <cp:lastModifiedBy>Matilda Goh</cp:lastModifiedBy>
  <cp:revision>3</cp:revision>
  <dcterms:created xsi:type="dcterms:W3CDTF">2025-02-03T06:29:36Z</dcterms:created>
  <dcterms:modified xsi:type="dcterms:W3CDTF">2025-02-04T04:07:14Z</dcterms:modified>
</cp:coreProperties>
</file>